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1" r:id="rId1"/>
  </p:sldMasterIdLst>
  <p:notesMasterIdLst>
    <p:notesMasterId r:id="rId28"/>
  </p:notesMasterIdLst>
  <p:sldIdLst>
    <p:sldId id="256" r:id="rId2"/>
    <p:sldId id="259" r:id="rId3"/>
    <p:sldId id="264" r:id="rId4"/>
    <p:sldId id="261" r:id="rId5"/>
    <p:sldId id="262" r:id="rId6"/>
    <p:sldId id="263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6" r:id="rId19"/>
    <p:sldId id="287" r:id="rId20"/>
    <p:sldId id="288" r:id="rId21"/>
    <p:sldId id="297" r:id="rId22"/>
    <p:sldId id="289" r:id="rId23"/>
    <p:sldId id="290" r:id="rId24"/>
    <p:sldId id="291" r:id="rId25"/>
    <p:sldId id="298" r:id="rId26"/>
    <p:sldId id="299" r:id="rId2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420" autoAdjust="0"/>
  </p:normalViewPr>
  <p:slideViewPr>
    <p:cSldViewPr>
      <p:cViewPr varScale="1">
        <p:scale>
          <a:sx n="77" d="100"/>
          <a:sy n="77" d="100"/>
        </p:scale>
        <p:origin x="1618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5E72A07A-8129-4180-9EA2-78606FCF8A6B}" type="datetimeFigureOut">
              <a:rPr lang="en-US"/>
              <a:pPr>
                <a:defRPr/>
              </a:pPr>
              <a:t>1/7/2014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D6C49B3F-E809-460F-B8D4-7C5EF7C0DA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268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14FB8EA-4E3F-44D9-BC6B-157C4C675C49}" type="slidenum">
              <a:rPr lang="en-US" smtClean="0"/>
              <a:pPr/>
              <a:t>15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532171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3D1E233-9E6F-42B8-BBAD-E3C2717D11C5}" type="slidenum">
              <a:rPr lang="en-US" smtClean="0"/>
              <a:pPr/>
              <a:t>16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1022171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5FFD55D-F378-4765-BF71-4AB052648A1F}" type="datetimeFigureOut">
              <a:rPr lang="en-US" smtClean="0"/>
              <a:pPr>
                <a:defRPr/>
              </a:pPr>
              <a:t>1/7/2014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AAE1AA-31E5-4EB5-965A-DE3DF1AD1CB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D8E9BA9-6A21-4ED3-9959-D06EDFE23083}" type="datetimeFigureOut">
              <a:rPr lang="en-US" smtClean="0"/>
              <a:pPr>
                <a:defRPr/>
              </a:pPr>
              <a:t>1/7/2014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6BE95E-619F-4FB9-8EFE-97AE874AAAD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DD73A23-E16C-4414-B6EF-C92219FC6CCD}" type="datetimeFigureOut">
              <a:rPr lang="en-US" smtClean="0"/>
              <a:pPr>
                <a:defRPr/>
              </a:pPr>
              <a:t>1/7/2014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08C2E7-278F-4BE8-B76B-1CDD3619565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C4CBA99-CDC2-4903-AA3D-A4F1D3848BF9}" type="datetimeFigureOut">
              <a:rPr lang="en-US" smtClean="0"/>
              <a:pPr>
                <a:defRPr/>
              </a:pPr>
              <a:t>1/7/2014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660C3C-C31D-4DCF-8EB8-9C39854DBA5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7D530D1-B8D1-48AA-9A70-5773D7BB48ED}" type="datetimeFigureOut">
              <a:rPr lang="en-US" smtClean="0"/>
              <a:pPr>
                <a:defRPr/>
              </a:pPr>
              <a:t>1/7/2014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E609C8-E746-4206-BD78-78CDE927FF4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5852B0-B25A-4D02-8BC7-83D64C1E7518}" type="datetimeFigureOut">
              <a:rPr lang="en-US" smtClean="0"/>
              <a:pPr>
                <a:defRPr/>
              </a:pPr>
              <a:t>1/7/2014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29A304-E630-400E-84C3-B09F38F5E4E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D89850F-C1BB-43C7-87BC-F0A2049F684F}" type="datetimeFigureOut">
              <a:rPr lang="en-US" smtClean="0"/>
              <a:pPr>
                <a:defRPr/>
              </a:pPr>
              <a:t>1/7/2014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47F1B4-4AD1-47B7-AD68-110D1C3AC1A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976A3FDE-D5EF-4E2A-B4F5-9DD43A542332}" type="datetimeFigureOut">
              <a:rPr lang="en-US" smtClean="0"/>
              <a:pPr>
                <a:defRPr/>
              </a:pPr>
              <a:t>1/7/2014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9863539C-E204-46C7-A118-30746BDAAB1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g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Operating System Review</a:t>
            </a:r>
            <a:endParaRPr lang="en-US" dirty="0"/>
          </a:p>
        </p:txBody>
      </p:sp>
      <p:sp>
        <p:nvSpPr>
          <p:cNvPr id="8195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OS – </a:t>
            </a:r>
            <a:r>
              <a:rPr lang="en-US" dirty="0" err="1" smtClean="0"/>
              <a:t>Virtural</a:t>
            </a:r>
            <a:r>
              <a:rPr lang="en-US" dirty="0" smtClean="0"/>
              <a:t> Machines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4825"/>
            <a:ext cx="3048000" cy="5083175"/>
          </a:xfrm>
        </p:spPr>
        <p:txBody>
          <a:bodyPr/>
          <a:lstStyle/>
          <a:p>
            <a:pPr eaLnBrk="1" hangingPunct="1"/>
            <a:r>
              <a:rPr lang="en-US" sz="2000" smtClean="0">
                <a:latin typeface="Verdana" pitchFamily="34" charset="0"/>
              </a:rPr>
              <a:t>Virtual memory (VM) management allocates portion of hard  disk to function like RAM</a:t>
            </a:r>
          </a:p>
          <a:p>
            <a:pPr eaLnBrk="1" hangingPunct="1"/>
            <a:r>
              <a:rPr lang="en-US" sz="2000" smtClean="0">
                <a:latin typeface="Verdana" pitchFamily="34" charset="0"/>
              </a:rPr>
              <a:t>This occurs when the amount of information that needs to be accessed by the CPU exceeds the amount of memory the PC contains.</a:t>
            </a:r>
          </a:p>
          <a:p>
            <a:pPr eaLnBrk="1" hangingPunct="1"/>
            <a:endParaRPr lang="en-US" sz="2400" smtClean="0"/>
          </a:p>
        </p:txBody>
      </p: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3657600" y="1828800"/>
            <a:ext cx="1981200" cy="4572000"/>
            <a:chOff x="3657600" y="1828800"/>
            <a:chExt cx="1981200" cy="4572000"/>
          </a:xfrm>
        </p:grpSpPr>
        <p:sp>
          <p:nvSpPr>
            <p:cNvPr id="4" name="Rectangle 3"/>
            <p:cNvSpPr/>
            <p:nvPr/>
          </p:nvSpPr>
          <p:spPr>
            <a:xfrm>
              <a:off x="3657600" y="4800600"/>
              <a:ext cx="1981200" cy="16002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>
                  <a:solidFill>
                    <a:schemeClr val="tx1"/>
                  </a:solidFill>
                </a:rPr>
                <a:t>Operating System and  Start-up Programs</a:t>
              </a:r>
            </a:p>
          </p:txBody>
        </p:sp>
        <p:sp>
          <p:nvSpPr>
            <p:cNvPr id="5" name="Rectangle 4"/>
            <p:cNvSpPr/>
            <p:nvPr/>
          </p:nvSpPr>
          <p:spPr>
            <a:xfrm>
              <a:off x="3657600" y="4267200"/>
              <a:ext cx="1981200" cy="53340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>
                  <a:solidFill>
                    <a:schemeClr val="tx1"/>
                  </a:solidFill>
                </a:rPr>
                <a:t>Internet Explorer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3657600" y="3581400"/>
              <a:ext cx="1981200" cy="6858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>
                  <a:solidFill>
                    <a:schemeClr val="tx1"/>
                  </a:solidFill>
                </a:rPr>
                <a:t>Microsoft Word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3657600" y="2667000"/>
              <a:ext cx="1981200" cy="9144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>
                  <a:solidFill>
                    <a:schemeClr val="tx1"/>
                  </a:solidFill>
                </a:rPr>
                <a:t>Photo Studio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3657600" y="1828800"/>
              <a:ext cx="1981200" cy="8382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>
                  <a:solidFill>
                    <a:schemeClr val="tx1"/>
                  </a:solidFill>
                </a:rPr>
                <a:t>PowerPoint</a:t>
              </a:r>
            </a:p>
          </p:txBody>
        </p:sp>
      </p:grpSp>
      <p:pic>
        <p:nvPicPr>
          <p:cNvPr id="9" name="Picture 8" descr="hard driv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3300" y="1752600"/>
            <a:ext cx="3060700" cy="231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3" name="Group 12"/>
          <p:cNvGrpSpPr>
            <a:grpSpLocks/>
          </p:cNvGrpSpPr>
          <p:nvPr/>
        </p:nvGrpSpPr>
        <p:grpSpPr bwMode="auto">
          <a:xfrm>
            <a:off x="5715000" y="1828800"/>
            <a:ext cx="1066800" cy="4572000"/>
            <a:chOff x="5715000" y="1828800"/>
            <a:chExt cx="1066800" cy="4572000"/>
          </a:xfrm>
        </p:grpSpPr>
        <p:sp>
          <p:nvSpPr>
            <p:cNvPr id="11" name="Right Brace 10"/>
            <p:cNvSpPr/>
            <p:nvPr/>
          </p:nvSpPr>
          <p:spPr>
            <a:xfrm>
              <a:off x="5715000" y="1828800"/>
              <a:ext cx="609600" cy="4572000"/>
            </a:xfrm>
            <a:prstGeom prst="righ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227802" y="3505200"/>
              <a:ext cx="553998" cy="1204817"/>
            </a:xfrm>
            <a:prstGeom prst="rect">
              <a:avLst/>
            </a:prstGeom>
            <a:noFill/>
          </p:spPr>
          <p:txBody>
            <a:bodyPr vert="vert270" wrap="none">
              <a:spAutoFit/>
            </a:bodyPr>
            <a:lstStyle/>
            <a:p>
              <a:pPr>
                <a:defRPr/>
              </a:pPr>
              <a:r>
                <a:rPr lang="en-US" sz="2400" dirty="0"/>
                <a:t>Memory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 smtClean="0"/>
              <a:t>Opreating</a:t>
            </a:r>
            <a:r>
              <a:rPr lang="en-US" dirty="0" smtClean="0"/>
              <a:t> Systems - Jobs</a:t>
            </a:r>
            <a:endParaRPr lang="en-US" dirty="0"/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smtClean="0">
                <a:latin typeface="Verdana" pitchFamily="34" charset="0"/>
              </a:rPr>
              <a:t>A job is an operation that the processor handles.</a:t>
            </a:r>
          </a:p>
          <a:p>
            <a:pPr eaLnBrk="1" hangingPunct="1"/>
            <a:r>
              <a:rPr lang="en-US" sz="2800" smtClean="0">
                <a:latin typeface="Verdana" pitchFamily="34" charset="0"/>
              </a:rPr>
              <a:t>Job scheduling is a dynamic process.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 smtClean="0"/>
              <a:t>Opreating</a:t>
            </a:r>
            <a:r>
              <a:rPr lang="en-US" dirty="0" smtClean="0"/>
              <a:t> Systems - Jobs</a:t>
            </a:r>
            <a:endParaRPr lang="en-US" dirty="0"/>
          </a:p>
        </p:txBody>
      </p: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3200400" y="2514600"/>
            <a:ext cx="2971800" cy="1524000"/>
            <a:chOff x="2016" y="2112"/>
            <a:chExt cx="1872" cy="960"/>
          </a:xfrm>
        </p:grpSpPr>
        <p:sp>
          <p:nvSpPr>
            <p:cNvPr id="25623" name="Rectangle 7"/>
            <p:cNvSpPr>
              <a:spLocks noChangeArrowheads="1"/>
            </p:cNvSpPr>
            <p:nvPr/>
          </p:nvSpPr>
          <p:spPr bwMode="auto">
            <a:xfrm>
              <a:off x="2112" y="2112"/>
              <a:ext cx="1680" cy="960"/>
            </a:xfrm>
            <a:prstGeom prst="rect">
              <a:avLst/>
            </a:prstGeom>
            <a:gradFill rotWithShape="0">
              <a:gsLst>
                <a:gs pos="0">
                  <a:srgbClr val="6600CC"/>
                </a:gs>
                <a:gs pos="100000">
                  <a:srgbClr val="800080"/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scene3d>
              <a:camera prst="legacyPerspectiveTop"/>
              <a:lightRig rig="legacyFlat3" dir="b"/>
            </a:scene3d>
            <a:sp3d extrusionH="1801800" prstMaterial="legacyMatte">
              <a:bevelT w="13500" h="13500" prst="angle"/>
              <a:bevelB w="13500" h="13500" prst="angle"/>
              <a:extrusionClr>
                <a:srgbClr val="6600CC"/>
              </a:extrusionClr>
            </a:sp3d>
          </p:spPr>
          <p:txBody>
            <a:bodyPr anchor="ctr">
              <a:spAutoFit/>
              <a:flatTx/>
            </a:bodyPr>
            <a:lstStyle/>
            <a:p>
              <a:endParaRPr lang="en-US"/>
            </a:p>
          </p:txBody>
        </p:sp>
        <p:sp>
          <p:nvSpPr>
            <p:cNvPr id="25624" name="Text Box 8"/>
            <p:cNvSpPr txBox="1">
              <a:spLocks noChangeArrowheads="1"/>
            </p:cNvSpPr>
            <p:nvPr/>
          </p:nvSpPr>
          <p:spPr bwMode="auto">
            <a:xfrm>
              <a:off x="2016" y="2160"/>
              <a:ext cx="1872" cy="760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800" b="1">
                  <a:solidFill>
                    <a:srgbClr val="FFFF00"/>
                  </a:solidFill>
                </a:rPr>
                <a:t>job</a:t>
              </a:r>
            </a:p>
            <a:p>
              <a:pPr algn="ctr">
                <a:spcBef>
                  <a:spcPct val="50000"/>
                </a:spcBef>
              </a:pPr>
              <a:r>
                <a:rPr lang="en-US" b="1">
                  <a:solidFill>
                    <a:srgbClr val="FFFF00"/>
                  </a:solidFill>
                </a:rPr>
                <a:t>An operation the processor manages</a:t>
              </a:r>
            </a:p>
          </p:txBody>
        </p:sp>
      </p:grpSp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4876800" y="3733800"/>
            <a:ext cx="2514600" cy="2209800"/>
            <a:chOff x="3072" y="2880"/>
            <a:chExt cx="1584" cy="1392"/>
          </a:xfrm>
        </p:grpSpPr>
        <p:sp>
          <p:nvSpPr>
            <p:cNvPr id="25620" name="Line 10"/>
            <p:cNvSpPr>
              <a:spLocks noChangeShapeType="1"/>
            </p:cNvSpPr>
            <p:nvPr/>
          </p:nvSpPr>
          <p:spPr bwMode="auto">
            <a:xfrm flipH="1" flipV="1">
              <a:off x="3552" y="2880"/>
              <a:ext cx="192" cy="432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5621" name="Rectangle 11"/>
            <p:cNvSpPr>
              <a:spLocks noChangeArrowheads="1"/>
            </p:cNvSpPr>
            <p:nvPr/>
          </p:nvSpPr>
          <p:spPr bwMode="auto">
            <a:xfrm>
              <a:off x="3072" y="3264"/>
              <a:ext cx="1584" cy="1008"/>
            </a:xfrm>
            <a:prstGeom prst="rect">
              <a:avLst/>
            </a:prstGeom>
            <a:gradFill rotWithShape="0">
              <a:gsLst>
                <a:gs pos="0">
                  <a:srgbClr val="800080"/>
                </a:gs>
                <a:gs pos="100000">
                  <a:srgbClr val="A50021"/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scene3d>
              <a:camera prst="legacyPerspectiveTop"/>
              <a:lightRig rig="legacyFlat3" dir="b"/>
            </a:scene3d>
            <a:sp3d extrusionH="1801800" prstMaterial="legacyMatte">
              <a:bevelT w="13500" h="13500" prst="angle"/>
              <a:bevelB w="13500" h="13500" prst="angle"/>
              <a:extrusionClr>
                <a:srgbClr val="800080"/>
              </a:extrusionClr>
            </a:sp3d>
          </p:spPr>
          <p:txBody>
            <a:bodyPr wrap="none" anchor="ctr">
              <a:spAutoFit/>
              <a:flatTx/>
            </a:bodyPr>
            <a:lstStyle/>
            <a:p>
              <a:endParaRPr lang="en-US"/>
            </a:p>
          </p:txBody>
        </p:sp>
        <p:sp>
          <p:nvSpPr>
            <p:cNvPr id="25622" name="Text Box 12"/>
            <p:cNvSpPr txBox="1">
              <a:spLocks noChangeArrowheads="1"/>
            </p:cNvSpPr>
            <p:nvPr/>
          </p:nvSpPr>
          <p:spPr bwMode="auto">
            <a:xfrm>
              <a:off x="3168" y="3600"/>
              <a:ext cx="1392" cy="404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b="1">
                  <a:solidFill>
                    <a:srgbClr val="FFFF00"/>
                  </a:solidFill>
                </a:rPr>
                <a:t>processing instructions</a:t>
              </a:r>
            </a:p>
          </p:txBody>
        </p:sp>
      </p:grpSp>
      <p:grpSp>
        <p:nvGrpSpPr>
          <p:cNvPr id="5" name="Group 13"/>
          <p:cNvGrpSpPr>
            <a:grpSpLocks/>
          </p:cNvGrpSpPr>
          <p:nvPr/>
        </p:nvGrpSpPr>
        <p:grpSpPr bwMode="auto">
          <a:xfrm>
            <a:off x="2133600" y="3733800"/>
            <a:ext cx="2514600" cy="2209800"/>
            <a:chOff x="1344" y="2880"/>
            <a:chExt cx="1584" cy="1392"/>
          </a:xfrm>
        </p:grpSpPr>
        <p:sp>
          <p:nvSpPr>
            <p:cNvPr id="25616" name="Line 14"/>
            <p:cNvSpPr>
              <a:spLocks noChangeShapeType="1"/>
            </p:cNvSpPr>
            <p:nvPr/>
          </p:nvSpPr>
          <p:spPr bwMode="auto">
            <a:xfrm flipH="1">
              <a:off x="2208" y="2880"/>
              <a:ext cx="144" cy="336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grpSp>
          <p:nvGrpSpPr>
            <p:cNvPr id="25617" name="Group 15"/>
            <p:cNvGrpSpPr>
              <a:grpSpLocks/>
            </p:cNvGrpSpPr>
            <p:nvPr/>
          </p:nvGrpSpPr>
          <p:grpSpPr bwMode="auto">
            <a:xfrm>
              <a:off x="1344" y="3264"/>
              <a:ext cx="1584" cy="1008"/>
              <a:chOff x="1344" y="3264"/>
              <a:chExt cx="1584" cy="1008"/>
            </a:xfrm>
          </p:grpSpPr>
          <p:sp>
            <p:nvSpPr>
              <p:cNvPr id="25618" name="Rectangle 16"/>
              <p:cNvSpPr>
                <a:spLocks noChangeArrowheads="1"/>
              </p:cNvSpPr>
              <p:nvPr/>
            </p:nvSpPr>
            <p:spPr bwMode="auto">
              <a:xfrm>
                <a:off x="1344" y="3264"/>
                <a:ext cx="1584" cy="1008"/>
              </a:xfrm>
              <a:prstGeom prst="rect">
                <a:avLst/>
              </a:prstGeom>
              <a:gradFill rotWithShape="0">
                <a:gsLst>
                  <a:gs pos="0">
                    <a:srgbClr val="800080"/>
                  </a:gs>
                  <a:gs pos="100000">
                    <a:srgbClr val="A50021"/>
                  </a:gs>
                </a:gsLst>
                <a:lin ang="5400000" scaled="1"/>
              </a:gradFill>
              <a:ln w="9525">
                <a:miter lim="800000"/>
                <a:headEnd/>
                <a:tailEnd/>
              </a:ln>
              <a:scene3d>
                <a:camera prst="legacyPerspectiveTop"/>
                <a:lightRig rig="legacyFlat3" dir="b"/>
              </a:scene3d>
              <a:sp3d extrusionH="1801800" prstMaterial="legacyMatte">
                <a:bevelT w="13500" h="13500" prst="angle"/>
                <a:bevelB w="13500" h="13500" prst="angle"/>
                <a:extrusionClr>
                  <a:srgbClr val="800080"/>
                </a:extrusionClr>
              </a:sp3d>
            </p:spPr>
            <p:txBody>
              <a:bodyPr wrap="none" anchor="ctr">
                <a:spAutoFit/>
                <a:flatTx/>
              </a:bodyPr>
              <a:lstStyle/>
              <a:p>
                <a:endParaRPr lang="en-US"/>
              </a:p>
            </p:txBody>
          </p:sp>
          <p:sp>
            <p:nvSpPr>
              <p:cNvPr id="25619" name="Text Box 17"/>
              <p:cNvSpPr txBox="1">
                <a:spLocks noChangeArrowheads="1"/>
              </p:cNvSpPr>
              <p:nvPr/>
            </p:nvSpPr>
            <p:spPr bwMode="auto">
              <a:xfrm>
                <a:off x="1584" y="3408"/>
                <a:ext cx="1200" cy="750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b="1">
                    <a:solidFill>
                      <a:srgbClr val="FFFF00"/>
                    </a:solidFill>
                  </a:rPr>
                  <a:t>sending information to an output device</a:t>
                </a:r>
              </a:p>
            </p:txBody>
          </p:sp>
        </p:grpSp>
      </p:grpSp>
      <p:grpSp>
        <p:nvGrpSpPr>
          <p:cNvPr id="7" name="Group 18"/>
          <p:cNvGrpSpPr>
            <a:grpSpLocks/>
          </p:cNvGrpSpPr>
          <p:nvPr/>
        </p:nvGrpSpPr>
        <p:grpSpPr bwMode="auto">
          <a:xfrm>
            <a:off x="5791200" y="3048000"/>
            <a:ext cx="3352800" cy="1600200"/>
            <a:chOff x="3648" y="2448"/>
            <a:chExt cx="2112" cy="1008"/>
          </a:xfrm>
        </p:grpSpPr>
        <p:grpSp>
          <p:nvGrpSpPr>
            <p:cNvPr id="25612" name="Group 19"/>
            <p:cNvGrpSpPr>
              <a:grpSpLocks/>
            </p:cNvGrpSpPr>
            <p:nvPr/>
          </p:nvGrpSpPr>
          <p:grpSpPr bwMode="auto">
            <a:xfrm>
              <a:off x="3648" y="2448"/>
              <a:ext cx="2112" cy="1008"/>
              <a:chOff x="3648" y="2448"/>
              <a:chExt cx="2112" cy="1008"/>
            </a:xfrm>
          </p:grpSpPr>
          <p:sp>
            <p:nvSpPr>
              <p:cNvPr id="25614" name="Line 20"/>
              <p:cNvSpPr>
                <a:spLocks noChangeShapeType="1"/>
              </p:cNvSpPr>
              <p:nvPr/>
            </p:nvSpPr>
            <p:spPr bwMode="auto">
              <a:xfrm>
                <a:off x="3648" y="2544"/>
                <a:ext cx="672" cy="288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5615" name="Rectangle 21"/>
              <p:cNvSpPr>
                <a:spLocks noChangeArrowheads="1"/>
              </p:cNvSpPr>
              <p:nvPr/>
            </p:nvSpPr>
            <p:spPr bwMode="auto">
              <a:xfrm>
                <a:off x="4176" y="2448"/>
                <a:ext cx="1584" cy="1008"/>
              </a:xfrm>
              <a:prstGeom prst="rect">
                <a:avLst/>
              </a:prstGeom>
              <a:gradFill rotWithShape="0">
                <a:gsLst>
                  <a:gs pos="0">
                    <a:srgbClr val="9900CC"/>
                  </a:gs>
                  <a:gs pos="100000">
                    <a:srgbClr val="800080"/>
                  </a:gs>
                </a:gsLst>
                <a:lin ang="5400000" scaled="1"/>
              </a:gradFill>
              <a:ln w="9525">
                <a:miter lim="800000"/>
                <a:headEnd/>
                <a:tailEnd/>
              </a:ln>
              <a:scene3d>
                <a:camera prst="legacyPerspectiveTop"/>
                <a:lightRig rig="legacyFlat3" dir="b"/>
              </a:scene3d>
              <a:sp3d extrusionH="1801800" prstMaterial="legacyMatte">
                <a:bevelT w="13500" h="13500" prst="angle"/>
                <a:bevelB w="13500" h="13500" prst="angle"/>
                <a:extrusionClr>
                  <a:srgbClr val="9900CC"/>
                </a:extrusionClr>
              </a:sp3d>
            </p:spPr>
            <p:txBody>
              <a:bodyPr wrap="none" anchor="ctr">
                <a:spAutoFit/>
                <a:flatTx/>
              </a:bodyPr>
              <a:lstStyle/>
              <a:p>
                <a:endParaRPr lang="en-US"/>
              </a:p>
            </p:txBody>
          </p:sp>
        </p:grpSp>
        <p:sp>
          <p:nvSpPr>
            <p:cNvPr id="25613" name="Text Box 22"/>
            <p:cNvSpPr txBox="1">
              <a:spLocks noChangeArrowheads="1"/>
            </p:cNvSpPr>
            <p:nvPr/>
          </p:nvSpPr>
          <p:spPr bwMode="auto">
            <a:xfrm>
              <a:off x="4320" y="2544"/>
              <a:ext cx="1440" cy="750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b="1">
                  <a:solidFill>
                    <a:srgbClr val="FFFF00"/>
                  </a:solidFill>
                </a:rPr>
                <a:t>transferring items from storage to memory and from memory to storage</a:t>
              </a:r>
            </a:p>
          </p:txBody>
        </p:sp>
      </p:grpSp>
      <p:grpSp>
        <p:nvGrpSpPr>
          <p:cNvPr id="9" name="Group 23"/>
          <p:cNvGrpSpPr>
            <a:grpSpLocks/>
          </p:cNvGrpSpPr>
          <p:nvPr/>
        </p:nvGrpSpPr>
        <p:grpSpPr bwMode="auto">
          <a:xfrm>
            <a:off x="0" y="3048000"/>
            <a:ext cx="3505200" cy="1600200"/>
            <a:chOff x="0" y="2448"/>
            <a:chExt cx="2208" cy="1008"/>
          </a:xfrm>
        </p:grpSpPr>
        <p:grpSp>
          <p:nvGrpSpPr>
            <p:cNvPr id="25608" name="Group 24"/>
            <p:cNvGrpSpPr>
              <a:grpSpLocks/>
            </p:cNvGrpSpPr>
            <p:nvPr/>
          </p:nvGrpSpPr>
          <p:grpSpPr bwMode="auto">
            <a:xfrm>
              <a:off x="0" y="2448"/>
              <a:ext cx="2208" cy="1008"/>
              <a:chOff x="0" y="2448"/>
              <a:chExt cx="2208" cy="1008"/>
            </a:xfrm>
          </p:grpSpPr>
          <p:sp>
            <p:nvSpPr>
              <p:cNvPr id="25610" name="Line 25"/>
              <p:cNvSpPr>
                <a:spLocks noChangeShapeType="1"/>
              </p:cNvSpPr>
              <p:nvPr/>
            </p:nvSpPr>
            <p:spPr bwMode="auto">
              <a:xfrm flipH="1">
                <a:off x="1488" y="2544"/>
                <a:ext cx="720" cy="192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5611" name="Rectangle 26"/>
              <p:cNvSpPr>
                <a:spLocks noChangeArrowheads="1"/>
              </p:cNvSpPr>
              <p:nvPr/>
            </p:nvSpPr>
            <p:spPr bwMode="auto">
              <a:xfrm>
                <a:off x="0" y="2448"/>
                <a:ext cx="1584" cy="1008"/>
              </a:xfrm>
              <a:prstGeom prst="rect">
                <a:avLst/>
              </a:prstGeom>
              <a:gradFill rotWithShape="0">
                <a:gsLst>
                  <a:gs pos="0">
                    <a:srgbClr val="9900CC"/>
                  </a:gs>
                  <a:gs pos="100000">
                    <a:srgbClr val="800080"/>
                  </a:gs>
                </a:gsLst>
                <a:lin ang="5400000" scaled="1"/>
              </a:gradFill>
              <a:ln w="9525">
                <a:miter lim="800000"/>
                <a:headEnd/>
                <a:tailEnd/>
              </a:ln>
              <a:scene3d>
                <a:camera prst="legacyPerspectiveTop"/>
                <a:lightRig rig="legacyFlat3" dir="b"/>
              </a:scene3d>
              <a:sp3d extrusionH="1801800" prstMaterial="legacyMatte">
                <a:bevelT w="13500" h="13500" prst="angle"/>
                <a:bevelB w="13500" h="13500" prst="angle"/>
                <a:extrusionClr>
                  <a:srgbClr val="9900CC"/>
                </a:extrusionClr>
              </a:sp3d>
            </p:spPr>
            <p:txBody>
              <a:bodyPr wrap="none" anchor="ctr">
                <a:spAutoFit/>
                <a:flatTx/>
              </a:bodyPr>
              <a:lstStyle/>
              <a:p>
                <a:endParaRPr lang="en-US"/>
              </a:p>
            </p:txBody>
          </p:sp>
        </p:grpSp>
        <p:sp>
          <p:nvSpPr>
            <p:cNvPr id="25609" name="Text Box 27"/>
            <p:cNvSpPr txBox="1">
              <a:spLocks noChangeArrowheads="1"/>
            </p:cNvSpPr>
            <p:nvPr/>
          </p:nvSpPr>
          <p:spPr bwMode="auto">
            <a:xfrm>
              <a:off x="192" y="2640"/>
              <a:ext cx="1056" cy="577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b="1">
                  <a:solidFill>
                    <a:srgbClr val="FFFF00"/>
                  </a:solidFill>
                </a:rPr>
                <a:t>receiving data from an input device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/>
              <a:t>Operating Systems – Configuring Hardware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400" smtClean="0">
                <a:latin typeface="Verdana" pitchFamily="34" charset="0"/>
              </a:rPr>
              <a:t>When the OS starts up it must find and configure all of the hardware attached to the PC</a:t>
            </a:r>
          </a:p>
          <a:p>
            <a:pPr eaLnBrk="1" hangingPunct="1"/>
            <a:r>
              <a:rPr lang="en-US" sz="2400" smtClean="0">
                <a:latin typeface="Verdana" pitchFamily="34" charset="0"/>
              </a:rPr>
              <a:t>It does this by using  device drivers</a:t>
            </a:r>
          </a:p>
          <a:p>
            <a:pPr eaLnBrk="1" hangingPunct="1"/>
            <a:r>
              <a:rPr lang="en-US" sz="2400" smtClean="0">
                <a:latin typeface="Verdana" pitchFamily="34" charset="0"/>
              </a:rPr>
              <a:t>This is a small program that tells the operating system how to configure and communicate with each peace of hardware.</a:t>
            </a:r>
          </a:p>
          <a:p>
            <a:pPr eaLnBrk="1" hangingPunct="1"/>
            <a:r>
              <a:rPr lang="en-US" sz="2400" smtClean="0">
                <a:latin typeface="Verdana" pitchFamily="34" charset="0"/>
              </a:rPr>
              <a:t>Each device attached to a PC has a unique driver</a:t>
            </a:r>
          </a:p>
          <a:p>
            <a:pPr eaLnBrk="1" hangingPunct="1"/>
            <a:r>
              <a:rPr lang="en-US" sz="2400" smtClean="0">
                <a:latin typeface="Verdana" pitchFamily="34" charset="0"/>
              </a:rPr>
              <a:t>These drivers are either found in the OS system or come with the hardware on a CD/DVD disk.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Operating System - Drivers</a:t>
            </a:r>
            <a:endParaRPr lang="en-US" dirty="0"/>
          </a:p>
        </p:txBody>
      </p:sp>
      <p:pic>
        <p:nvPicPr>
          <p:cNvPr id="3" name="Picture 19" descr="Fig1-03 mod c print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2971800"/>
            <a:ext cx="2819400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0" descr="dc1-03 syste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1905000"/>
            <a:ext cx="1779588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21"/>
          <p:cNvGrpSpPr>
            <a:grpSpLocks/>
          </p:cNvGrpSpPr>
          <p:nvPr/>
        </p:nvGrpSpPr>
        <p:grpSpPr bwMode="auto">
          <a:xfrm>
            <a:off x="3657600" y="2895600"/>
            <a:ext cx="2590800" cy="1905000"/>
            <a:chOff x="2928" y="2352"/>
            <a:chExt cx="1632" cy="1200"/>
          </a:xfrm>
        </p:grpSpPr>
        <p:sp>
          <p:nvSpPr>
            <p:cNvPr id="27654" name="AutoShape 22"/>
            <p:cNvSpPr>
              <a:spLocks noChangeArrowheads="1"/>
            </p:cNvSpPr>
            <p:nvPr/>
          </p:nvSpPr>
          <p:spPr bwMode="auto">
            <a:xfrm>
              <a:off x="2928" y="2352"/>
              <a:ext cx="1632" cy="1200"/>
            </a:xfrm>
            <a:prstGeom prst="leftRightArrow">
              <a:avLst>
                <a:gd name="adj1" fmla="val 50000"/>
                <a:gd name="adj2" fmla="val 38206"/>
              </a:avLst>
            </a:prstGeom>
            <a:gradFill rotWithShape="0">
              <a:gsLst>
                <a:gs pos="0">
                  <a:srgbClr val="6600CC"/>
                </a:gs>
                <a:gs pos="100000">
                  <a:srgbClr val="800080"/>
                </a:gs>
              </a:gsLst>
              <a:lin ang="2700000" scaled="1"/>
            </a:gradFill>
            <a:ln w="57150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7655" name="Text Box 23"/>
            <p:cNvSpPr txBox="1">
              <a:spLocks noChangeArrowheads="1"/>
            </p:cNvSpPr>
            <p:nvPr/>
          </p:nvSpPr>
          <p:spPr bwMode="auto">
            <a:xfrm>
              <a:off x="2976" y="2784"/>
              <a:ext cx="1536" cy="327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800" b="1">
                  <a:solidFill>
                    <a:srgbClr val="FFFF00"/>
                  </a:solidFill>
                </a:rPr>
                <a:t>device driver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Operating Systems - Spooling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1676400"/>
          </a:xfrm>
        </p:spPr>
        <p:txBody>
          <a:bodyPr/>
          <a:lstStyle/>
          <a:p>
            <a:pPr eaLnBrk="1" hangingPunct="1"/>
            <a:r>
              <a:rPr lang="en-US" sz="2400" smtClean="0">
                <a:latin typeface="Verdana" pitchFamily="34" charset="0"/>
              </a:rPr>
              <a:t>Spooling is used to control the process of printing. </a:t>
            </a:r>
          </a:p>
          <a:p>
            <a:pPr eaLnBrk="1" hangingPunct="1"/>
            <a:r>
              <a:rPr lang="en-US" sz="2400" smtClean="0">
                <a:latin typeface="Verdana" pitchFamily="34" charset="0"/>
              </a:rPr>
              <a:t>Print jobs are sent to a buffer instead of directly to printer, where print jobs wait their turn</a:t>
            </a:r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Operating Systems - Spooling</a:t>
            </a:r>
            <a:endParaRPr lang="en-US" dirty="0"/>
          </a:p>
        </p:txBody>
      </p:sp>
      <p:pic>
        <p:nvPicPr>
          <p:cNvPr id="5" name="Picture 33" descr="fig8-10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4057650"/>
            <a:ext cx="7924800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4" descr="fig8-10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09775" y="2163763"/>
            <a:ext cx="6448425" cy="172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35"/>
          <p:cNvGrpSpPr>
            <a:grpSpLocks/>
          </p:cNvGrpSpPr>
          <p:nvPr/>
        </p:nvGrpSpPr>
        <p:grpSpPr bwMode="auto">
          <a:xfrm>
            <a:off x="3581400" y="2133600"/>
            <a:ext cx="3962400" cy="990600"/>
            <a:chOff x="2736" y="1920"/>
            <a:chExt cx="2496" cy="624"/>
          </a:xfrm>
        </p:grpSpPr>
        <p:sp>
          <p:nvSpPr>
            <p:cNvPr id="29709" name="Text Box 36"/>
            <p:cNvSpPr txBox="1">
              <a:spLocks noChangeArrowheads="1"/>
            </p:cNvSpPr>
            <p:nvPr/>
          </p:nvSpPr>
          <p:spPr bwMode="auto">
            <a:xfrm>
              <a:off x="4080" y="1920"/>
              <a:ext cx="1152" cy="231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b="1">
                  <a:solidFill>
                    <a:schemeClr val="bg1"/>
                  </a:solidFill>
                </a:rPr>
                <a:t>print job</a:t>
              </a:r>
            </a:p>
          </p:txBody>
        </p:sp>
        <p:sp>
          <p:nvSpPr>
            <p:cNvPr id="29710" name="Line 37"/>
            <p:cNvSpPr>
              <a:spLocks noChangeShapeType="1"/>
            </p:cNvSpPr>
            <p:nvPr/>
          </p:nvSpPr>
          <p:spPr bwMode="auto">
            <a:xfrm flipH="1">
              <a:off x="2736" y="2016"/>
              <a:ext cx="1584" cy="528"/>
            </a:xfrm>
            <a:prstGeom prst="line">
              <a:avLst/>
            </a:prstGeom>
            <a:noFill/>
            <a:ln w="57150">
              <a:solidFill>
                <a:schemeClr val="bg2"/>
              </a:solidFill>
              <a:round/>
              <a:headEnd/>
              <a:tailEnd type="triangle" w="med" len="med"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4" name="Group 38"/>
          <p:cNvGrpSpPr>
            <a:grpSpLocks/>
          </p:cNvGrpSpPr>
          <p:nvPr/>
        </p:nvGrpSpPr>
        <p:grpSpPr bwMode="auto">
          <a:xfrm>
            <a:off x="2895600" y="1524000"/>
            <a:ext cx="4953000" cy="762000"/>
            <a:chOff x="1824" y="1488"/>
            <a:chExt cx="3120" cy="480"/>
          </a:xfrm>
        </p:grpSpPr>
        <p:sp>
          <p:nvSpPr>
            <p:cNvPr id="29707" name="Text Box 39"/>
            <p:cNvSpPr txBox="1">
              <a:spLocks noChangeArrowheads="1"/>
            </p:cNvSpPr>
            <p:nvPr/>
          </p:nvSpPr>
          <p:spPr bwMode="auto">
            <a:xfrm>
              <a:off x="3664" y="1488"/>
              <a:ext cx="1280" cy="404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b="1"/>
                <a:t>print spooler application</a:t>
              </a:r>
            </a:p>
          </p:txBody>
        </p:sp>
        <p:sp>
          <p:nvSpPr>
            <p:cNvPr id="29708" name="Line 40"/>
            <p:cNvSpPr>
              <a:spLocks noChangeShapeType="1"/>
            </p:cNvSpPr>
            <p:nvPr/>
          </p:nvSpPr>
          <p:spPr bwMode="auto">
            <a:xfrm flipH="1">
              <a:off x="1824" y="1600"/>
              <a:ext cx="1942" cy="36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7" name="Group 41"/>
          <p:cNvGrpSpPr>
            <a:grpSpLocks/>
          </p:cNvGrpSpPr>
          <p:nvPr/>
        </p:nvGrpSpPr>
        <p:grpSpPr bwMode="auto">
          <a:xfrm>
            <a:off x="381000" y="2514600"/>
            <a:ext cx="1905000" cy="914400"/>
            <a:chOff x="240" y="2112"/>
            <a:chExt cx="1200" cy="576"/>
          </a:xfrm>
        </p:grpSpPr>
        <p:sp>
          <p:nvSpPr>
            <p:cNvPr id="29704" name="Text Box 42"/>
            <p:cNvSpPr txBox="1">
              <a:spLocks noChangeArrowheads="1"/>
            </p:cNvSpPr>
            <p:nvPr/>
          </p:nvSpPr>
          <p:spPr bwMode="auto">
            <a:xfrm>
              <a:off x="240" y="2112"/>
              <a:ext cx="912" cy="231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b="1"/>
                <a:t>print queue</a:t>
              </a:r>
            </a:p>
          </p:txBody>
        </p:sp>
        <p:sp>
          <p:nvSpPr>
            <p:cNvPr id="29705" name="AutoShape 43"/>
            <p:cNvSpPr>
              <a:spLocks/>
            </p:cNvSpPr>
            <p:nvPr/>
          </p:nvSpPr>
          <p:spPr bwMode="auto">
            <a:xfrm>
              <a:off x="1296" y="2256"/>
              <a:ext cx="144" cy="432"/>
            </a:xfrm>
            <a:prstGeom prst="leftBracket">
              <a:avLst>
                <a:gd name="adj" fmla="val 25000"/>
              </a:avLst>
            </a:prstGeom>
            <a:noFill/>
            <a:ln w="57150">
              <a:solidFill>
                <a:schemeClr val="bg2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9706" name="Line 44"/>
            <p:cNvSpPr>
              <a:spLocks noChangeShapeType="1"/>
            </p:cNvSpPr>
            <p:nvPr/>
          </p:nvSpPr>
          <p:spPr bwMode="auto">
            <a:xfrm>
              <a:off x="1008" y="2304"/>
              <a:ext cx="288" cy="14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Types of Operating Systems</a:t>
            </a:r>
            <a:endParaRPr lang="en-US" dirty="0"/>
          </a:p>
        </p:txBody>
      </p:sp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1981200" y="4787900"/>
            <a:ext cx="5029200" cy="1489075"/>
            <a:chOff x="1248" y="2824"/>
            <a:chExt cx="3168" cy="938"/>
          </a:xfrm>
        </p:grpSpPr>
        <p:sp>
          <p:nvSpPr>
            <p:cNvPr id="30730" name="AutoShape 10"/>
            <p:cNvSpPr>
              <a:spLocks noChangeArrowheads="1"/>
            </p:cNvSpPr>
            <p:nvPr/>
          </p:nvSpPr>
          <p:spPr bwMode="auto">
            <a:xfrm>
              <a:off x="1248" y="2824"/>
              <a:ext cx="3168" cy="938"/>
            </a:xfrm>
            <a:prstGeom prst="triangle">
              <a:avLst>
                <a:gd name="adj" fmla="val 50000"/>
              </a:avLst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31" name="Rectangle 11"/>
            <p:cNvSpPr>
              <a:spLocks noChangeArrowheads="1"/>
            </p:cNvSpPr>
            <p:nvPr/>
          </p:nvSpPr>
          <p:spPr bwMode="auto">
            <a:xfrm>
              <a:off x="2242" y="3312"/>
              <a:ext cx="121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>
                <a:spcBef>
                  <a:spcPct val="20000"/>
                </a:spcBef>
                <a:buClr>
                  <a:schemeClr val="accent1"/>
                </a:buClr>
                <a:buSzPct val="80000"/>
                <a:buFont typeface="Monotype Sorts" pitchFamily="2" charset="2"/>
                <a:buNone/>
              </a:pPr>
              <a:r>
                <a:rPr kumimoji="1" lang="en-US" sz="2400" b="1">
                  <a:solidFill>
                    <a:schemeClr val="bg1"/>
                  </a:solidFill>
                </a:rPr>
                <a:t>Stand-alone</a:t>
              </a:r>
            </a:p>
          </p:txBody>
        </p:sp>
      </p:grpSp>
      <p:grpSp>
        <p:nvGrpSpPr>
          <p:cNvPr id="4" name="Group 19"/>
          <p:cNvGrpSpPr>
            <a:grpSpLocks/>
          </p:cNvGrpSpPr>
          <p:nvPr/>
        </p:nvGrpSpPr>
        <p:grpSpPr bwMode="auto">
          <a:xfrm>
            <a:off x="2755900" y="1981200"/>
            <a:ext cx="1878013" cy="5029200"/>
            <a:chOff x="1736" y="1056"/>
            <a:chExt cx="1183" cy="3168"/>
          </a:xfrm>
        </p:grpSpPr>
        <p:sp>
          <p:nvSpPr>
            <p:cNvPr id="30728" name="AutoShape 13"/>
            <p:cNvSpPr>
              <a:spLocks noChangeArrowheads="1"/>
            </p:cNvSpPr>
            <p:nvPr/>
          </p:nvSpPr>
          <p:spPr bwMode="auto">
            <a:xfrm rot="7230674">
              <a:off x="866" y="2171"/>
              <a:ext cx="3168" cy="938"/>
            </a:xfrm>
            <a:prstGeom prst="triangle">
              <a:avLst>
                <a:gd name="adj" fmla="val 50000"/>
              </a:avLst>
            </a:prstGeom>
            <a:solidFill>
              <a:srgbClr val="0033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29" name="Rectangle 14"/>
            <p:cNvSpPr>
              <a:spLocks noChangeArrowheads="1"/>
            </p:cNvSpPr>
            <p:nvPr/>
          </p:nvSpPr>
          <p:spPr bwMode="auto">
            <a:xfrm>
              <a:off x="1736" y="2640"/>
              <a:ext cx="1144" cy="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/>
              <a:r>
                <a:rPr kumimoji="1" lang="en-US" sz="2300" b="1">
                  <a:solidFill>
                    <a:schemeClr val="bg1"/>
                  </a:solidFill>
                </a:rPr>
                <a:t>Embedded</a:t>
              </a:r>
            </a:p>
          </p:txBody>
        </p:sp>
      </p:grpSp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4387850" y="1981200"/>
            <a:ext cx="1489075" cy="5029200"/>
            <a:chOff x="2764" y="1056"/>
            <a:chExt cx="938" cy="3168"/>
          </a:xfrm>
        </p:grpSpPr>
        <p:sp>
          <p:nvSpPr>
            <p:cNvPr id="30726" name="AutoShape 16"/>
            <p:cNvSpPr>
              <a:spLocks noChangeArrowheads="1"/>
            </p:cNvSpPr>
            <p:nvPr/>
          </p:nvSpPr>
          <p:spPr bwMode="auto">
            <a:xfrm rot="-7200000">
              <a:off x="1649" y="2171"/>
              <a:ext cx="3168" cy="938"/>
            </a:xfrm>
            <a:prstGeom prst="triangle">
              <a:avLst>
                <a:gd name="adj" fmla="val 50000"/>
              </a:avLst>
            </a:prstGeom>
            <a:solidFill>
              <a:srgbClr val="CC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27" name="Rectangle 17"/>
            <p:cNvSpPr>
              <a:spLocks noChangeArrowheads="1"/>
            </p:cNvSpPr>
            <p:nvPr/>
          </p:nvSpPr>
          <p:spPr bwMode="auto">
            <a:xfrm>
              <a:off x="2822" y="2464"/>
              <a:ext cx="87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/>
              <a:r>
                <a:rPr kumimoji="1" lang="en-US" sz="2400" b="1">
                  <a:solidFill>
                    <a:schemeClr val="bg1"/>
                  </a:solidFill>
                </a:rPr>
                <a:t>Network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Network Operating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smtClean="0">
                <a:latin typeface="Verdana" pitchFamily="34" charset="0"/>
              </a:rPr>
              <a:t>There are a number of network operating systems</a:t>
            </a:r>
          </a:p>
          <a:p>
            <a:pPr eaLnBrk="1" hangingPunct="1"/>
            <a:r>
              <a:rPr lang="en-US" sz="2800" smtClean="0">
                <a:latin typeface="Verdana" pitchFamily="34" charset="0"/>
              </a:rPr>
              <a:t>These systems are designed to link multiple computers and peripherals together </a:t>
            </a:r>
          </a:p>
          <a:p>
            <a:pPr eaLnBrk="1" hangingPunct="1"/>
            <a:r>
              <a:rPr lang="en-US" sz="2800" smtClean="0">
                <a:latin typeface="Verdana" pitchFamily="34" charset="0"/>
              </a:rPr>
              <a:t>There systems produced by Microsoft, Sun and other companies</a:t>
            </a:r>
          </a:p>
          <a:p>
            <a:pPr eaLnBrk="1" hangingPunct="1"/>
            <a:r>
              <a:rPr lang="en-US" sz="2800" smtClean="0">
                <a:latin typeface="Verdana" pitchFamily="34" charset="0"/>
              </a:rPr>
              <a:t>They can be based on Windows, Unix and Linux.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Embedded Operating Systems</a:t>
            </a:r>
            <a:endParaRPr lang="en-US" dirty="0"/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457200" y="1774825"/>
            <a:ext cx="8229600" cy="739775"/>
          </a:xfrm>
        </p:spPr>
        <p:txBody>
          <a:bodyPr/>
          <a:lstStyle/>
          <a:p>
            <a:pPr eaLnBrk="1" hangingPunct="1"/>
            <a:r>
              <a:rPr lang="en-US" sz="2800" smtClean="0">
                <a:latin typeface="Verdana" pitchFamily="34" charset="0"/>
              </a:rPr>
              <a:t>Operating systems for mobile devices</a:t>
            </a:r>
          </a:p>
          <a:p>
            <a:pPr eaLnBrk="1" hangingPunct="1"/>
            <a:endParaRPr lang="en-US" smtClean="0"/>
          </a:p>
        </p:txBody>
      </p:sp>
      <p:pic>
        <p:nvPicPr>
          <p:cNvPr id="32772" name="Picture 3" descr="PDA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3200400"/>
            <a:ext cx="2781300" cy="203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Picture 4" descr="Smart phones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2514600"/>
            <a:ext cx="405765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System Software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400" dirty="0" smtClean="0">
                <a:latin typeface="Verdana" pitchFamily="34" charset="0"/>
              </a:rPr>
              <a:t>The programs that control and maintain  the operation of the computer and its devices</a:t>
            </a:r>
          </a:p>
          <a:p>
            <a:pPr eaLnBrk="1" hangingPunct="1"/>
            <a:r>
              <a:rPr lang="en-US" sz="2400" dirty="0" smtClean="0">
                <a:latin typeface="Verdana" pitchFamily="34" charset="0"/>
              </a:rPr>
              <a:t>The two parts of system software are the Operating System (OS) and utility programs.</a:t>
            </a:r>
          </a:p>
          <a:p>
            <a:pPr eaLnBrk="1" hangingPunct="1"/>
            <a:r>
              <a:rPr lang="en-US" sz="2400" dirty="0" smtClean="0">
                <a:latin typeface="Verdana" pitchFamily="34" charset="0"/>
              </a:rPr>
              <a:t>Operating system (OS) (sometimes called the platform) coordinates all activities among computer hardware resources, applications and the user.</a:t>
            </a:r>
          </a:p>
          <a:p>
            <a:pPr eaLnBrk="1" hangingPunct="1"/>
            <a:r>
              <a:rPr lang="en-US" sz="2400" dirty="0" smtClean="0">
                <a:latin typeface="Verdana" pitchFamily="34" charset="0"/>
              </a:rPr>
              <a:t>Utility programs are used to maintain the health of the operating system.</a:t>
            </a:r>
          </a:p>
          <a:p>
            <a:pPr eaLnBrk="1" hangingPunct="1">
              <a:buFont typeface="Wingdings 2" pitchFamily="18" charset="2"/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Utility Programs</a:t>
            </a:r>
            <a:endParaRPr lang="en-US" dirty="0"/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Verdana" pitchFamily="34" charset="0"/>
              </a:rPr>
              <a:t>A system software that allows the user to perform maintenance type tasks including</a:t>
            </a:r>
          </a:p>
          <a:p>
            <a:pPr lvl="1" eaLnBrk="1" hangingPunct="1"/>
            <a:r>
              <a:rPr lang="en-US" smtClean="0">
                <a:latin typeface="Verdana" pitchFamily="34" charset="0"/>
              </a:rPr>
              <a:t>Managing the computer</a:t>
            </a:r>
          </a:p>
          <a:p>
            <a:pPr lvl="1" eaLnBrk="1" hangingPunct="1"/>
            <a:r>
              <a:rPr lang="en-US" smtClean="0">
                <a:latin typeface="Verdana" pitchFamily="34" charset="0"/>
              </a:rPr>
              <a:t>Its device</a:t>
            </a:r>
          </a:p>
          <a:p>
            <a:pPr lvl="1" eaLnBrk="1" hangingPunct="1"/>
            <a:r>
              <a:rPr lang="en-US" smtClean="0">
                <a:latin typeface="Verdana" pitchFamily="34" charset="0"/>
              </a:rPr>
              <a:t>Its programs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 build="p" bldLvl="2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Security Center</a:t>
            </a:r>
            <a:endParaRPr lang="en-US" dirty="0"/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>
          <a:xfrm>
            <a:off x="457200" y="1774825"/>
            <a:ext cx="3581400" cy="4625975"/>
          </a:xfrm>
        </p:spPr>
        <p:txBody>
          <a:bodyPr/>
          <a:lstStyle/>
          <a:p>
            <a:pPr eaLnBrk="1" hangingPunct="1"/>
            <a:r>
              <a:rPr lang="en-US" sz="2800" smtClean="0">
                <a:latin typeface="Verdana" pitchFamily="34" charset="0"/>
              </a:rPr>
              <a:t>Shows the status of programs running designed to protect the PC for outside threats.</a:t>
            </a:r>
          </a:p>
        </p:txBody>
      </p:sp>
      <p:pic>
        <p:nvPicPr>
          <p:cNvPr id="34820" name="Picture 4" descr="security center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1905000"/>
            <a:ext cx="51435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Personal Firewall</a:t>
            </a:r>
            <a:endParaRPr lang="en-US" dirty="0"/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>
          <a:xfrm>
            <a:off x="457200" y="1774825"/>
            <a:ext cx="3886200" cy="4625975"/>
          </a:xfrm>
        </p:spPr>
        <p:txBody>
          <a:bodyPr/>
          <a:lstStyle/>
          <a:p>
            <a:pPr eaLnBrk="1" hangingPunct="1"/>
            <a:r>
              <a:rPr lang="en-US" sz="2800" smtClean="0">
                <a:latin typeface="Verdana" pitchFamily="34" charset="0"/>
              </a:rPr>
              <a:t>Detects and protects a computer from unauthorized intrusions</a:t>
            </a:r>
          </a:p>
        </p:txBody>
      </p:sp>
      <p:pic>
        <p:nvPicPr>
          <p:cNvPr id="35844" name="Picture 5" descr="Firewall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43388" y="1524000"/>
            <a:ext cx="4291012" cy="506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Uninstaller</a:t>
            </a:r>
            <a:endParaRPr lang="en-US" dirty="0"/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>
          <a:xfrm>
            <a:off x="457200" y="1774825"/>
            <a:ext cx="3886200" cy="4625975"/>
          </a:xfrm>
        </p:spPr>
        <p:txBody>
          <a:bodyPr/>
          <a:lstStyle/>
          <a:p>
            <a:pPr eaLnBrk="1" hangingPunct="1"/>
            <a:r>
              <a:rPr lang="en-US" sz="2800" smtClean="0">
                <a:latin typeface="Verdana" pitchFamily="34" charset="0"/>
              </a:rPr>
              <a:t>Removes programs from the operating system.</a:t>
            </a:r>
          </a:p>
        </p:txBody>
      </p:sp>
      <p:pic>
        <p:nvPicPr>
          <p:cNvPr id="36868" name="Picture 4" descr="uninstalle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1905000"/>
            <a:ext cx="4657725" cy="343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Disk Cleanup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4825"/>
            <a:ext cx="3886200" cy="4625975"/>
          </a:xfrm>
        </p:spPr>
        <p:txBody>
          <a:bodyPr/>
          <a:lstStyle/>
          <a:p>
            <a:pPr eaLnBrk="1" hangingPunct="1"/>
            <a:r>
              <a:rPr lang="en-US" sz="2800" smtClean="0">
                <a:latin typeface="Verdana" pitchFamily="34" charset="0"/>
              </a:rPr>
              <a:t>A program that scans for unnecessary files</a:t>
            </a:r>
          </a:p>
          <a:p>
            <a:pPr eaLnBrk="1" hangingPunct="1"/>
            <a:r>
              <a:rPr lang="en-US" sz="2800" smtClean="0">
                <a:latin typeface="Verdana" pitchFamily="34" charset="0"/>
              </a:rPr>
              <a:t>It then gives you the option to remove the files.</a:t>
            </a:r>
          </a:p>
        </p:txBody>
      </p:sp>
      <p:pic>
        <p:nvPicPr>
          <p:cNvPr id="37892" name="Picture 5" descr="Disk Cleanup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828800"/>
            <a:ext cx="3609975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Disk </a:t>
            </a:r>
            <a:r>
              <a:rPr lang="en-US" dirty="0" err="1" smtClean="0"/>
              <a:t>Fragmantation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152400" y="1524000"/>
            <a:ext cx="8851900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>
                <a:latin typeface="+mn-lt"/>
              </a:rPr>
              <a:t>When a hard drive is new files are stored in sequential blocks of data.</a:t>
            </a:r>
          </a:p>
        </p:txBody>
      </p:sp>
      <p:grpSp>
        <p:nvGrpSpPr>
          <p:cNvPr id="4" name="Group 59"/>
          <p:cNvGrpSpPr>
            <a:grpSpLocks/>
          </p:cNvGrpSpPr>
          <p:nvPr/>
        </p:nvGrpSpPr>
        <p:grpSpPr bwMode="auto">
          <a:xfrm>
            <a:off x="304800" y="2057400"/>
            <a:ext cx="8001000" cy="228600"/>
            <a:chOff x="304800" y="1981200"/>
            <a:chExt cx="8001000" cy="228600"/>
          </a:xfrm>
        </p:grpSpPr>
        <p:sp>
          <p:nvSpPr>
            <p:cNvPr id="3" name="Rectangle 2"/>
            <p:cNvSpPr/>
            <p:nvPr/>
          </p:nvSpPr>
          <p:spPr>
            <a:xfrm>
              <a:off x="304800" y="1981200"/>
              <a:ext cx="533400" cy="2286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838200" y="1981200"/>
              <a:ext cx="533400" cy="2286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371600" y="1981200"/>
              <a:ext cx="533400" cy="2286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905000" y="1981200"/>
              <a:ext cx="533400" cy="228600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2438400" y="1981200"/>
              <a:ext cx="533400" cy="228600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2971800" y="1981200"/>
              <a:ext cx="533400" cy="2286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505200" y="1981200"/>
              <a:ext cx="533400" cy="2286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038600" y="1981200"/>
              <a:ext cx="533400" cy="2286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572000" y="1981200"/>
              <a:ext cx="533400" cy="2286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105400" y="1981200"/>
              <a:ext cx="533400" cy="2286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5638800" y="1981200"/>
              <a:ext cx="533400" cy="2286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172200" y="1981200"/>
              <a:ext cx="533400" cy="2286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6705600" y="1981200"/>
              <a:ext cx="533400" cy="228600"/>
            </a:xfrm>
            <a:prstGeom prst="rect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7239000" y="1981200"/>
              <a:ext cx="533400" cy="228600"/>
            </a:xfrm>
            <a:prstGeom prst="rect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7772400" y="1981200"/>
              <a:ext cx="533400" cy="2286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5" name="Group 60"/>
          <p:cNvGrpSpPr>
            <a:grpSpLocks/>
          </p:cNvGrpSpPr>
          <p:nvPr/>
        </p:nvGrpSpPr>
        <p:grpSpPr bwMode="auto">
          <a:xfrm>
            <a:off x="304800" y="3276600"/>
            <a:ext cx="8001000" cy="228600"/>
            <a:chOff x="304800" y="2819400"/>
            <a:chExt cx="8001000" cy="228600"/>
          </a:xfrm>
        </p:grpSpPr>
        <p:sp>
          <p:nvSpPr>
            <p:cNvPr id="21" name="Rectangle 20"/>
            <p:cNvSpPr/>
            <p:nvPr/>
          </p:nvSpPr>
          <p:spPr>
            <a:xfrm>
              <a:off x="304800" y="2819400"/>
              <a:ext cx="533400" cy="2286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838200" y="2819400"/>
              <a:ext cx="533400" cy="2286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371600" y="2819400"/>
              <a:ext cx="533400" cy="2286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1905000" y="2819400"/>
              <a:ext cx="533400" cy="228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2438400" y="2819400"/>
              <a:ext cx="533400" cy="228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2971800" y="2819400"/>
              <a:ext cx="533400" cy="2286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3505200" y="2819400"/>
              <a:ext cx="533400" cy="2286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4038600" y="2819400"/>
              <a:ext cx="533400" cy="2286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4572000" y="2819400"/>
              <a:ext cx="533400" cy="2286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5105400" y="2819400"/>
              <a:ext cx="533400" cy="228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5638800" y="2819400"/>
              <a:ext cx="533400" cy="228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6172200" y="2819400"/>
              <a:ext cx="533400" cy="228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6705600" y="2819400"/>
              <a:ext cx="533400" cy="228600"/>
            </a:xfrm>
            <a:prstGeom prst="rect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7239000" y="2819400"/>
              <a:ext cx="533400" cy="228600"/>
            </a:xfrm>
            <a:prstGeom prst="rect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7772400" y="2819400"/>
              <a:ext cx="533400" cy="2286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228600" y="2514600"/>
            <a:ext cx="86106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>
                <a:latin typeface="+mn-lt"/>
              </a:rPr>
              <a:t>When files are deleted space is opened up on the hard drive 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28600" y="3810000"/>
            <a:ext cx="8610600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>
                <a:latin typeface="+mn-lt"/>
              </a:rPr>
              <a:t>When new files are saved the bocks they contain fill in the hard drive starting from the front of the drive.</a:t>
            </a:r>
          </a:p>
        </p:txBody>
      </p:sp>
      <p:grpSp>
        <p:nvGrpSpPr>
          <p:cNvPr id="58" name="Group 61"/>
          <p:cNvGrpSpPr>
            <a:grpSpLocks/>
          </p:cNvGrpSpPr>
          <p:nvPr/>
        </p:nvGrpSpPr>
        <p:grpSpPr bwMode="auto">
          <a:xfrm>
            <a:off x="304800" y="4953000"/>
            <a:ext cx="8001000" cy="228600"/>
            <a:chOff x="304800" y="3962400"/>
            <a:chExt cx="8001000" cy="228600"/>
          </a:xfrm>
        </p:grpSpPr>
        <p:sp>
          <p:nvSpPr>
            <p:cNvPr id="38" name="Rectangle 37"/>
            <p:cNvSpPr/>
            <p:nvPr/>
          </p:nvSpPr>
          <p:spPr>
            <a:xfrm>
              <a:off x="304800" y="3962400"/>
              <a:ext cx="533400" cy="2286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838200" y="3962400"/>
              <a:ext cx="533400" cy="2286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1371600" y="3962400"/>
              <a:ext cx="533400" cy="2286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1905000" y="3962400"/>
              <a:ext cx="533400" cy="228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2438400" y="3962400"/>
              <a:ext cx="533400" cy="228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2971800" y="3962400"/>
              <a:ext cx="533400" cy="2286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3505200" y="3962400"/>
              <a:ext cx="533400" cy="2286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4038600" y="3962400"/>
              <a:ext cx="533400" cy="2286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4572000" y="3962400"/>
              <a:ext cx="533400" cy="2286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5105400" y="3962400"/>
              <a:ext cx="533400" cy="228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5638800" y="3962400"/>
              <a:ext cx="533400" cy="228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6172200" y="3962400"/>
              <a:ext cx="533400" cy="228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6705600" y="3962400"/>
              <a:ext cx="533400" cy="228600"/>
            </a:xfrm>
            <a:prstGeom prst="rect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7239000" y="3962400"/>
              <a:ext cx="533400" cy="228600"/>
            </a:xfrm>
            <a:prstGeom prst="rect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7772400" y="3962400"/>
              <a:ext cx="533400" cy="2286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59" name="Group 57"/>
          <p:cNvGrpSpPr>
            <a:grpSpLocks/>
          </p:cNvGrpSpPr>
          <p:nvPr/>
        </p:nvGrpSpPr>
        <p:grpSpPr bwMode="auto">
          <a:xfrm>
            <a:off x="4038600" y="6096000"/>
            <a:ext cx="1600200" cy="228600"/>
            <a:chOff x="533400" y="5638800"/>
            <a:chExt cx="1600200" cy="228600"/>
          </a:xfrm>
        </p:grpSpPr>
        <p:sp>
          <p:nvSpPr>
            <p:cNvPr id="53" name="Rectangle 52"/>
            <p:cNvSpPr/>
            <p:nvPr/>
          </p:nvSpPr>
          <p:spPr>
            <a:xfrm>
              <a:off x="533400" y="5638800"/>
              <a:ext cx="533400" cy="2286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1066800" y="5638800"/>
              <a:ext cx="533400" cy="2286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1600200" y="5638800"/>
              <a:ext cx="533400" cy="2286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60" name="Group 58"/>
          <p:cNvGrpSpPr>
            <a:grpSpLocks/>
          </p:cNvGrpSpPr>
          <p:nvPr/>
        </p:nvGrpSpPr>
        <p:grpSpPr bwMode="auto">
          <a:xfrm>
            <a:off x="2971800" y="6096000"/>
            <a:ext cx="1066800" cy="228600"/>
            <a:chOff x="2133600" y="5638800"/>
            <a:chExt cx="1066800" cy="228600"/>
          </a:xfrm>
        </p:grpSpPr>
        <p:sp>
          <p:nvSpPr>
            <p:cNvPr id="56" name="Rectangle 55"/>
            <p:cNvSpPr/>
            <p:nvPr/>
          </p:nvSpPr>
          <p:spPr>
            <a:xfrm>
              <a:off x="2133600" y="5638800"/>
              <a:ext cx="533400" cy="2286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2667000" y="5638800"/>
              <a:ext cx="533400" cy="2286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63" name="TextBox 62"/>
          <p:cNvSpPr txBox="1"/>
          <p:nvPr/>
        </p:nvSpPr>
        <p:spPr>
          <a:xfrm>
            <a:off x="228600" y="5334000"/>
            <a:ext cx="86106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>
                <a:latin typeface="+mn-lt"/>
              </a:rPr>
              <a:t>The new files is now fragmented on the hard drive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44444E-6 L -0.11666 -0.16667 " pathEditMode="relative" ptsTypes="AA">
                                      <p:cBhvr>
                                        <p:cTn id="36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44444E-6 L 0.11667 -0.16667 " pathEditMode="relative" ptsTypes="AA">
                                      <p:cBhvr>
                                        <p:cTn id="40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36" grpId="0"/>
      <p:bldP spid="37" grpId="0"/>
      <p:bldP spid="6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Disk </a:t>
            </a:r>
            <a:r>
              <a:rPr lang="en-US" dirty="0" err="1" smtClean="0"/>
              <a:t>Fragmantation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mtClean="0"/>
              <a:t>Over time the hard drive on a computer becomes extremely fragmented.</a:t>
            </a:r>
          </a:p>
          <a:p>
            <a:r>
              <a:rPr lang="en-US" smtClean="0"/>
              <a:t>This will effect the speed at which the computer will work</a:t>
            </a:r>
          </a:p>
          <a:p>
            <a:r>
              <a:rPr lang="en-US" smtClean="0"/>
              <a:t>To correct this problem you must defragment  the hard drive.</a:t>
            </a:r>
          </a:p>
        </p:txBody>
      </p:sp>
      <p:pic>
        <p:nvPicPr>
          <p:cNvPr id="5" name="Content Placeholder 4" descr="fragmented Hard Drive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800600" y="1828800"/>
            <a:ext cx="3724275" cy="1857375"/>
          </a:xfrm>
        </p:spPr>
      </p:pic>
      <p:pic>
        <p:nvPicPr>
          <p:cNvPr id="6" name="Picture 5" descr="unfragemened hard driv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3962400"/>
            <a:ext cx="3548063" cy="258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1513" y="2717800"/>
            <a:ext cx="4419600" cy="32334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6912" y="2717800"/>
            <a:ext cx="4064000" cy="304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6912" y="2717800"/>
            <a:ext cx="4267200" cy="24003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Operating System Functions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00200"/>
            <a:ext cx="4040188" cy="3951288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sz="2000" smtClean="0">
                <a:latin typeface="Verdana" pitchFamily="34" charset="0"/>
              </a:rPr>
              <a:t>start up the computer</a:t>
            </a:r>
          </a:p>
          <a:p>
            <a:pPr eaLnBrk="1" hangingPunct="1"/>
            <a:r>
              <a:rPr lang="en-US" sz="2000" smtClean="0">
                <a:latin typeface="Verdana" pitchFamily="34" charset="0"/>
              </a:rPr>
              <a:t>provide user interface</a:t>
            </a:r>
          </a:p>
          <a:p>
            <a:pPr eaLnBrk="1" hangingPunct="1"/>
            <a:r>
              <a:rPr lang="en-US" sz="2000" smtClean="0">
                <a:latin typeface="Verdana" pitchFamily="34" charset="0"/>
              </a:rPr>
              <a:t>manage programs</a:t>
            </a:r>
          </a:p>
          <a:p>
            <a:pPr eaLnBrk="1" hangingPunct="1"/>
            <a:r>
              <a:rPr lang="en-US" sz="2000" smtClean="0">
                <a:latin typeface="Verdana" pitchFamily="34" charset="0"/>
              </a:rPr>
              <a:t>manage memory</a:t>
            </a:r>
          </a:p>
          <a:p>
            <a:pPr eaLnBrk="1" hangingPunct="1"/>
            <a:r>
              <a:rPr lang="en-US" sz="2000" smtClean="0">
                <a:latin typeface="Verdana" pitchFamily="34" charset="0"/>
              </a:rPr>
              <a:t>schedule jobs and</a:t>
            </a:r>
            <a:br>
              <a:rPr lang="en-US" sz="2000" smtClean="0">
                <a:latin typeface="Verdana" pitchFamily="34" charset="0"/>
              </a:rPr>
            </a:br>
            <a:r>
              <a:rPr lang="en-US" sz="2000" smtClean="0">
                <a:latin typeface="Verdana" pitchFamily="34" charset="0"/>
              </a:rPr>
              <a:t>configure devices </a:t>
            </a:r>
          </a:p>
          <a:p>
            <a:pPr eaLnBrk="1" hangingPunct="1"/>
            <a:r>
              <a:rPr lang="en-US" sz="2000" smtClean="0">
                <a:latin typeface="Verdana" pitchFamily="34" charset="0"/>
              </a:rPr>
              <a:t>control a network</a:t>
            </a:r>
          </a:p>
          <a:p>
            <a:pPr eaLnBrk="1" hangingPunct="1"/>
            <a:r>
              <a:rPr lang="en-US" sz="2000" smtClean="0">
                <a:latin typeface="Verdana" pitchFamily="34" charset="0"/>
              </a:rPr>
              <a:t>administer security</a:t>
            </a:r>
          </a:p>
          <a:p>
            <a:pPr eaLnBrk="1" hangingPunct="1"/>
            <a:r>
              <a:rPr lang="en-US" sz="2000" smtClean="0">
                <a:latin typeface="Verdana" pitchFamily="34" charset="0"/>
              </a:rPr>
              <a:t>Provide file management and other utilities</a:t>
            </a:r>
          </a:p>
          <a:p>
            <a:pPr eaLnBrk="1" hangingPunct="1"/>
            <a:r>
              <a:rPr lang="en-US" sz="2000" smtClean="0">
                <a:latin typeface="Verdana" pitchFamily="34" charset="0"/>
              </a:rPr>
              <a:t>monitor performance</a:t>
            </a:r>
            <a:r>
              <a:rPr lang="en-US" smtClean="0"/>
              <a:t/>
            </a:r>
            <a:br>
              <a:rPr lang="en-US" smtClean="0"/>
            </a:br>
            <a:endParaRPr lang="en-US" smtClean="0"/>
          </a:p>
          <a:p>
            <a:pPr eaLnBrk="1" hangingPunct="1"/>
            <a:endParaRPr lang="en-US" sz="2800" smtClean="0"/>
          </a:p>
          <a:p>
            <a:pPr eaLnBrk="1" hangingPunct="1"/>
            <a:endParaRPr lang="en-US" smtClean="0"/>
          </a:p>
        </p:txBody>
      </p:sp>
      <p:pic>
        <p:nvPicPr>
          <p:cNvPr id="11" name="Picture 10" descr="computer memory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68824" y="2717800"/>
            <a:ext cx="4143375" cy="341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Print JObs.jpe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95800" y="2717800"/>
            <a:ext cx="43434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 descr="My Network.gif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35512" y="2717800"/>
            <a:ext cx="3810000" cy="332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 descr="security center.pn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72000" y="2746375"/>
            <a:ext cx="4238625" cy="339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 descr="Windows Explorer.gif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415630" y="2759728"/>
            <a:ext cx="4449763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5" descr="Performance monitor.jp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419600" y="2746375"/>
            <a:ext cx="4419600" cy="334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Operating Systems Location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4825"/>
            <a:ext cx="3352800" cy="4625975"/>
          </a:xfrm>
        </p:spPr>
        <p:txBody>
          <a:bodyPr/>
          <a:lstStyle/>
          <a:p>
            <a:pPr eaLnBrk="1" hangingPunct="1"/>
            <a:r>
              <a:rPr lang="en-US" sz="2800" smtClean="0">
                <a:latin typeface="Verdana" pitchFamily="34" charset="0"/>
              </a:rPr>
              <a:t>on the hard drive of most PC and laptops</a:t>
            </a:r>
          </a:p>
          <a:p>
            <a:pPr eaLnBrk="1" hangingPunct="1"/>
            <a:r>
              <a:rPr lang="en-US" sz="2800" smtClean="0">
                <a:latin typeface="Verdana" pitchFamily="34" charset="0"/>
              </a:rPr>
              <a:t>or on ROM chips in most hand held devices</a:t>
            </a:r>
          </a:p>
          <a:p>
            <a:pPr eaLnBrk="1" hangingPunct="1"/>
            <a:endParaRPr lang="en-US" smtClean="0"/>
          </a:p>
        </p:txBody>
      </p:sp>
      <p:pic>
        <p:nvPicPr>
          <p:cNvPr id="4" name="Picture 16" descr="Fig7-12 mod 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1676400"/>
            <a:ext cx="4518025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7" descr="fig4-46 mod 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2438400"/>
            <a:ext cx="4419600" cy="363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Operating System Start-up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1752600"/>
          </a:xfrm>
        </p:spPr>
        <p:txBody>
          <a:bodyPr/>
          <a:lstStyle/>
          <a:p>
            <a:pPr eaLnBrk="1" hangingPunct="1"/>
            <a:r>
              <a:rPr lang="en-US" sz="2800" smtClean="0">
                <a:latin typeface="Verdana" pitchFamily="34" charset="0"/>
              </a:rPr>
              <a:t>Starting or restarting a computer is called Booting </a:t>
            </a:r>
          </a:p>
          <a:p>
            <a:pPr eaLnBrk="1" hangingPunct="1"/>
            <a:r>
              <a:rPr lang="en-US" sz="2800" smtClean="0">
                <a:latin typeface="Verdana" pitchFamily="34" charset="0"/>
              </a:rPr>
              <a:t>There are two ways of booting a computer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Operating System Start-up</a:t>
            </a:r>
            <a:endParaRPr lang="en-US" dirty="0"/>
          </a:p>
        </p:txBody>
      </p: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457200" y="1676400"/>
            <a:ext cx="7527925" cy="2590800"/>
            <a:chOff x="288" y="1056"/>
            <a:chExt cx="4742" cy="1632"/>
          </a:xfrm>
        </p:grpSpPr>
        <p:sp>
          <p:nvSpPr>
            <p:cNvPr id="4" name="AutoShape 8"/>
            <p:cNvSpPr>
              <a:spLocks noChangeArrowheads="1"/>
            </p:cNvSpPr>
            <p:nvPr/>
          </p:nvSpPr>
          <p:spPr bwMode="auto">
            <a:xfrm>
              <a:off x="288" y="1104"/>
              <a:ext cx="2496" cy="1440"/>
            </a:xfrm>
            <a:prstGeom prst="roundRect">
              <a:avLst>
                <a:gd name="adj" fmla="val 16667"/>
              </a:avLst>
            </a:prstGeom>
            <a:solidFill>
              <a:srgbClr val="0033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321" name="Text Box 9"/>
            <p:cNvSpPr txBox="1">
              <a:spLocks noChangeArrowheads="1"/>
            </p:cNvSpPr>
            <p:nvPr/>
          </p:nvSpPr>
          <p:spPr bwMode="auto">
            <a:xfrm>
              <a:off x="384" y="1182"/>
              <a:ext cx="2304" cy="12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3200" dirty="0">
                  <a:solidFill>
                    <a:schemeClr val="bg1"/>
                  </a:solidFill>
                </a:rPr>
                <a:t>cold boot</a:t>
              </a:r>
            </a:p>
            <a:p>
              <a:r>
                <a:rPr lang="en-US" sz="2400" dirty="0">
                  <a:solidFill>
                    <a:schemeClr val="bg1"/>
                  </a:solidFill>
                </a:rPr>
                <a:t>Process of turning on a computer after it has been powered off completely</a:t>
              </a:r>
            </a:p>
          </p:txBody>
        </p:sp>
        <p:pic>
          <p:nvPicPr>
            <p:cNvPr id="13322" name="Picture 12" descr="Fig08-02b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600" y="1056"/>
              <a:ext cx="1430" cy="16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7" name="Group 6"/>
          <p:cNvGrpSpPr/>
          <p:nvPr/>
        </p:nvGrpSpPr>
        <p:grpSpPr>
          <a:xfrm>
            <a:off x="457200" y="4267200"/>
            <a:ext cx="7756525" cy="2286000"/>
            <a:chOff x="457200" y="4267200"/>
            <a:chExt cx="7756525" cy="2286000"/>
          </a:xfrm>
        </p:grpSpPr>
        <p:grpSp>
          <p:nvGrpSpPr>
            <p:cNvPr id="5" name="Group 18"/>
            <p:cNvGrpSpPr>
              <a:grpSpLocks/>
            </p:cNvGrpSpPr>
            <p:nvPr/>
          </p:nvGrpSpPr>
          <p:grpSpPr bwMode="auto">
            <a:xfrm>
              <a:off x="457200" y="4267200"/>
              <a:ext cx="3962400" cy="2286000"/>
              <a:chOff x="288" y="2688"/>
              <a:chExt cx="2496" cy="1440"/>
            </a:xfrm>
          </p:grpSpPr>
          <p:sp>
            <p:nvSpPr>
              <p:cNvPr id="8" name="AutoShape 10"/>
              <p:cNvSpPr>
                <a:spLocks noChangeArrowheads="1"/>
              </p:cNvSpPr>
              <p:nvPr/>
            </p:nvSpPr>
            <p:spPr bwMode="auto">
              <a:xfrm>
                <a:off x="288" y="2688"/>
                <a:ext cx="2496" cy="1440"/>
              </a:xfrm>
              <a:prstGeom prst="roundRect">
                <a:avLst>
                  <a:gd name="adj" fmla="val 16667"/>
                </a:avLst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dist="107763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318" name="Text Box 11"/>
              <p:cNvSpPr txBox="1">
                <a:spLocks noChangeArrowheads="1"/>
              </p:cNvSpPr>
              <p:nvPr/>
            </p:nvSpPr>
            <p:spPr bwMode="auto">
              <a:xfrm>
                <a:off x="384" y="2880"/>
                <a:ext cx="2304" cy="10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3200" dirty="0">
                    <a:solidFill>
                      <a:schemeClr val="bg1"/>
                    </a:solidFill>
                  </a:rPr>
                  <a:t>warm boot</a:t>
                </a:r>
              </a:p>
              <a:p>
                <a:pPr algn="ctr"/>
                <a:r>
                  <a:rPr lang="en-US" sz="2400" dirty="0">
                    <a:solidFill>
                      <a:schemeClr val="bg1"/>
                    </a:solidFill>
                  </a:rPr>
                  <a:t>Process of restarting a computer that is already powered on</a:t>
                </a:r>
              </a:p>
            </p:txBody>
          </p:sp>
        </p:grp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1200" y="4683819"/>
              <a:ext cx="2422525" cy="1451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The User Interface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4825"/>
            <a:ext cx="3505200" cy="4625975"/>
          </a:xfrm>
        </p:spPr>
        <p:txBody>
          <a:bodyPr/>
          <a:lstStyle/>
          <a:p>
            <a:pPr eaLnBrk="1" hangingPunct="1"/>
            <a:r>
              <a:rPr lang="en-US" sz="2000" smtClean="0">
                <a:latin typeface="Verdana" pitchFamily="34" charset="0"/>
              </a:rPr>
              <a:t>Controls how you enter data and instructions and how information is displays on screen</a:t>
            </a:r>
          </a:p>
          <a:p>
            <a:pPr eaLnBrk="1" hangingPunct="1"/>
            <a:r>
              <a:rPr lang="en-US" sz="2000" smtClean="0">
                <a:latin typeface="Verdana" pitchFamily="34" charset="0"/>
              </a:rPr>
              <a:t>Two Types</a:t>
            </a:r>
          </a:p>
          <a:p>
            <a:pPr eaLnBrk="1" hangingPunct="1"/>
            <a:r>
              <a:rPr lang="en-US" sz="2000" smtClean="0">
                <a:latin typeface="Verdana" pitchFamily="34" charset="0"/>
              </a:rPr>
              <a:t>Command line</a:t>
            </a:r>
          </a:p>
          <a:p>
            <a:pPr eaLnBrk="1" hangingPunct="1"/>
            <a:r>
              <a:rPr lang="en-US" sz="2000" smtClean="0">
                <a:latin typeface="Verdana" pitchFamily="34" charset="0"/>
              </a:rPr>
              <a:t>Graphic User Interface (GUI)</a:t>
            </a:r>
          </a:p>
        </p:txBody>
      </p:sp>
      <p:pic>
        <p:nvPicPr>
          <p:cNvPr id="4" name="Picture 3" descr="Command line interface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2514600"/>
            <a:ext cx="5105400" cy="283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8900" y="2514600"/>
            <a:ext cx="5080000" cy="3810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OS Functions – Multitasking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4825"/>
            <a:ext cx="3886200" cy="4625975"/>
          </a:xfrm>
        </p:spPr>
        <p:txBody>
          <a:bodyPr/>
          <a:lstStyle/>
          <a:p>
            <a:pPr eaLnBrk="1" hangingPunct="1"/>
            <a:r>
              <a:rPr lang="en-US" sz="2400" smtClean="0">
                <a:latin typeface="Verdana" pitchFamily="34" charset="0"/>
              </a:rPr>
              <a:t>The operating system can have more them one program running at the same time.</a:t>
            </a:r>
          </a:p>
          <a:p>
            <a:pPr eaLnBrk="1" hangingPunct="1"/>
            <a:r>
              <a:rPr lang="en-US" sz="2400" smtClean="0">
                <a:latin typeface="Verdana" pitchFamily="34" charset="0"/>
              </a:rPr>
              <a:t>Programs run in the foreground are currently in use.</a:t>
            </a:r>
          </a:p>
          <a:p>
            <a:pPr eaLnBrk="1" hangingPunct="1"/>
            <a:r>
              <a:rPr lang="en-US" sz="2400" smtClean="0">
                <a:latin typeface="Verdana" pitchFamily="34" charset="0"/>
              </a:rPr>
              <a:t>All other programs run in background</a:t>
            </a:r>
          </a:p>
        </p:txBody>
      </p:sp>
      <p:pic>
        <p:nvPicPr>
          <p:cNvPr id="4" name="Picture 3" descr="Multitasking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1828800"/>
            <a:ext cx="4510088" cy="340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notification area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71975" y="3686175"/>
            <a:ext cx="4543425" cy="301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OS – Memory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4825"/>
            <a:ext cx="4343400" cy="4625975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sz="2400" smtClean="0">
                <a:latin typeface="Verdana" pitchFamily="34" charset="0"/>
              </a:rPr>
              <a:t>As more programs are started more memory is needed to have them available for use</a:t>
            </a:r>
          </a:p>
          <a:p>
            <a:pPr eaLnBrk="1" hangingPunct="1"/>
            <a:r>
              <a:rPr lang="en-US" sz="2400" smtClean="0">
                <a:latin typeface="Verdana" pitchFamily="34" charset="0"/>
              </a:rPr>
              <a:t>OS</a:t>
            </a:r>
          </a:p>
          <a:p>
            <a:pPr eaLnBrk="1" hangingPunct="1"/>
            <a:r>
              <a:rPr lang="en-US" sz="2400" smtClean="0">
                <a:latin typeface="Verdana" pitchFamily="34" charset="0"/>
              </a:rPr>
              <a:t>Internet Explorer</a:t>
            </a:r>
          </a:p>
          <a:p>
            <a:pPr eaLnBrk="1" hangingPunct="1"/>
            <a:r>
              <a:rPr lang="en-US" sz="2400" smtClean="0">
                <a:latin typeface="Verdana" pitchFamily="34" charset="0"/>
              </a:rPr>
              <a:t>Microsoft Word</a:t>
            </a:r>
          </a:p>
          <a:p>
            <a:pPr eaLnBrk="1" hangingPunct="1"/>
            <a:r>
              <a:rPr lang="en-US" sz="2400" smtClean="0">
                <a:latin typeface="Verdana" pitchFamily="34" charset="0"/>
              </a:rPr>
              <a:t>Photo Studio</a:t>
            </a:r>
          </a:p>
          <a:p>
            <a:pPr eaLnBrk="1" hangingPunct="1"/>
            <a:r>
              <a:rPr lang="en-US" sz="2400" smtClean="0">
                <a:latin typeface="Verdana" pitchFamily="34" charset="0"/>
              </a:rPr>
              <a:t>PowerPoint</a:t>
            </a:r>
          </a:p>
          <a:p>
            <a:pPr eaLnBrk="1" hangingPunct="1"/>
            <a:r>
              <a:rPr lang="en-US" sz="2400" smtClean="0">
                <a:latin typeface="Verdana" pitchFamily="34" charset="0"/>
              </a:rPr>
              <a:t>When you close an application memory is released for use</a:t>
            </a:r>
          </a:p>
        </p:txBody>
      </p:sp>
      <p:sp>
        <p:nvSpPr>
          <p:cNvPr id="4" name="Rectangle 3"/>
          <p:cNvSpPr/>
          <p:nvPr/>
        </p:nvSpPr>
        <p:spPr>
          <a:xfrm>
            <a:off x="5943600" y="4876800"/>
            <a:ext cx="1981200" cy="16002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</a:rPr>
              <a:t>Operating System and  Start-up Programs</a:t>
            </a:r>
          </a:p>
        </p:txBody>
      </p:sp>
      <p:sp>
        <p:nvSpPr>
          <p:cNvPr id="5" name="Rectangle 4"/>
          <p:cNvSpPr/>
          <p:nvPr/>
        </p:nvSpPr>
        <p:spPr>
          <a:xfrm>
            <a:off x="5943600" y="4343400"/>
            <a:ext cx="1981200" cy="5334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</a:rPr>
              <a:t>Internet Explorer</a:t>
            </a:r>
          </a:p>
        </p:txBody>
      </p:sp>
      <p:sp>
        <p:nvSpPr>
          <p:cNvPr id="6" name="Rectangle 5"/>
          <p:cNvSpPr/>
          <p:nvPr/>
        </p:nvSpPr>
        <p:spPr>
          <a:xfrm>
            <a:off x="5943600" y="3657600"/>
            <a:ext cx="1981200" cy="6858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</a:rPr>
              <a:t>Microsoft Word</a:t>
            </a:r>
          </a:p>
        </p:txBody>
      </p:sp>
      <p:sp>
        <p:nvSpPr>
          <p:cNvPr id="7" name="Rectangle 6"/>
          <p:cNvSpPr/>
          <p:nvPr/>
        </p:nvSpPr>
        <p:spPr>
          <a:xfrm>
            <a:off x="5943600" y="2743200"/>
            <a:ext cx="1981200" cy="9144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</a:rPr>
              <a:t>Photo Studio</a:t>
            </a:r>
          </a:p>
        </p:txBody>
      </p:sp>
      <p:sp>
        <p:nvSpPr>
          <p:cNvPr id="8" name="Rectangle 7"/>
          <p:cNvSpPr/>
          <p:nvPr/>
        </p:nvSpPr>
        <p:spPr>
          <a:xfrm>
            <a:off x="5943600" y="1905000"/>
            <a:ext cx="1981200" cy="838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</a:rPr>
              <a:t>PowerPoint</a:t>
            </a:r>
          </a:p>
        </p:txBody>
      </p:sp>
      <p:sp>
        <p:nvSpPr>
          <p:cNvPr id="9" name="Right Brace 8"/>
          <p:cNvSpPr/>
          <p:nvPr/>
        </p:nvSpPr>
        <p:spPr>
          <a:xfrm>
            <a:off x="8077200" y="1905000"/>
            <a:ext cx="609600" cy="4572000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8590002" y="3581400"/>
            <a:ext cx="553998" cy="1204817"/>
          </a:xfrm>
          <a:prstGeom prst="rect">
            <a:avLst/>
          </a:prstGeom>
          <a:noFill/>
        </p:spPr>
        <p:txBody>
          <a:bodyPr vert="vert270" wrap="none">
            <a:spAutoFit/>
          </a:bodyPr>
          <a:lstStyle/>
          <a:p>
            <a:pPr>
              <a:defRPr/>
            </a:pPr>
            <a:r>
              <a:rPr lang="en-US" sz="2400" dirty="0"/>
              <a:t>Memory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 animBg="1"/>
      <p:bldP spid="6" grpId="0" animBg="1"/>
      <p:bldP spid="6" grpId="1" animBg="1"/>
      <p:bldP spid="7" grpId="0" animBg="1"/>
      <p:bldP spid="8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341</TotalTime>
  <Words>748</Words>
  <Application>Microsoft Office PowerPoint</Application>
  <PresentationFormat>On-screen Show (4:3)</PresentationFormat>
  <Paragraphs>120</Paragraphs>
  <Slides>26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Calibri</vt:lpstr>
      <vt:lpstr>Monotype Sorts</vt:lpstr>
      <vt:lpstr>Verdana</vt:lpstr>
      <vt:lpstr>Wingdings 2</vt:lpstr>
      <vt:lpstr>Clarity</vt:lpstr>
      <vt:lpstr>Operating System Review</vt:lpstr>
      <vt:lpstr>System Software</vt:lpstr>
      <vt:lpstr>Operating System Functions</vt:lpstr>
      <vt:lpstr>Operating Systems Location</vt:lpstr>
      <vt:lpstr>Operating System Start-up</vt:lpstr>
      <vt:lpstr>Operating System Start-up</vt:lpstr>
      <vt:lpstr>The User Interface</vt:lpstr>
      <vt:lpstr>OS Functions – Multitasking </vt:lpstr>
      <vt:lpstr>OS – Memory Management</vt:lpstr>
      <vt:lpstr>OS – Virtural Machines</vt:lpstr>
      <vt:lpstr>Opreating Systems - Jobs</vt:lpstr>
      <vt:lpstr>Opreating Systems - Jobs</vt:lpstr>
      <vt:lpstr>Operating Systems – Configuring Hardware</vt:lpstr>
      <vt:lpstr>Operating System - Drivers</vt:lpstr>
      <vt:lpstr>Operating Systems - Spooling</vt:lpstr>
      <vt:lpstr>Operating Systems - Spooling</vt:lpstr>
      <vt:lpstr>Types of Operating Systems</vt:lpstr>
      <vt:lpstr>Network Operating System</vt:lpstr>
      <vt:lpstr>Embedded Operating Systems</vt:lpstr>
      <vt:lpstr>Utility Programs</vt:lpstr>
      <vt:lpstr>Security Center</vt:lpstr>
      <vt:lpstr>Personal Firewall</vt:lpstr>
      <vt:lpstr>Uninstaller</vt:lpstr>
      <vt:lpstr>Disk Cleanup</vt:lpstr>
      <vt:lpstr>Disk Fragmantation </vt:lpstr>
      <vt:lpstr>Disk Fragmantation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8 – Operating Systems</dc:title>
  <dc:creator>John Putz</dc:creator>
  <cp:lastModifiedBy>John</cp:lastModifiedBy>
  <cp:revision>73</cp:revision>
  <dcterms:created xsi:type="dcterms:W3CDTF">2009-04-18T23:40:02Z</dcterms:created>
  <dcterms:modified xsi:type="dcterms:W3CDTF">2014-01-07T15:46:15Z</dcterms:modified>
</cp:coreProperties>
</file>